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Proxima Nova"/>
      <p:regular r:id="rId27"/>
      <p:bold r:id="rId28"/>
      <p:italic r:id="rId29"/>
      <p:boldItalic r:id="rId30"/>
    </p:embeddedFont>
    <p:embeddedFont>
      <p:font typeface="Montserrat"/>
      <p:regular r:id="rId31"/>
      <p:bold r:id="rId32"/>
      <p:italic r:id="rId33"/>
      <p:boldItalic r:id="rId34"/>
    </p:embeddedFont>
    <p:embeddedFont>
      <p:font typeface="Roboto Ligh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roximaNova-bold.fntdata"/><Relationship Id="rId27" Type="http://schemas.openxmlformats.org/officeDocument/2006/relationships/font" Target="fonts/ProximaNov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regular.fntdata"/><Relationship Id="rId30" Type="http://schemas.openxmlformats.org/officeDocument/2006/relationships/font" Target="fonts/ProximaNova-bold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bold.fntdata"/><Relationship Id="rId13" Type="http://schemas.openxmlformats.org/officeDocument/2006/relationships/slide" Target="slides/slide8.xml"/><Relationship Id="rId35" Type="http://schemas.openxmlformats.org/officeDocument/2006/relationships/font" Target="fonts/RobotoLight-regular.fntdata"/><Relationship Id="rId12" Type="http://schemas.openxmlformats.org/officeDocument/2006/relationships/slide" Target="slides/slide7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10.xml"/><Relationship Id="rId37" Type="http://schemas.openxmlformats.org/officeDocument/2006/relationships/font" Target="fonts/RobotoLight-italic.fntdata"/><Relationship Id="rId14" Type="http://schemas.openxmlformats.org/officeDocument/2006/relationships/slide" Target="slides/slide9.xml"/><Relationship Id="rId36" Type="http://schemas.openxmlformats.org/officeDocument/2006/relationships/font" Target="fonts/RobotoLight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RobotoLight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847d9b88a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847d9b88a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b9f2208e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b9f2208e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c37c7c6b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c37c7c6b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c37c7c6b7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c37c7c6b7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c37c7c6b7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c37c7c6b7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c37c7c6b7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c37c7c6b7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b8afd53c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8b8afd53c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b8afd53c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8b8afd53c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b8afd53c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8b8afd53c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c37c7c6b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c37c7c6b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8c37c7c6b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8c37c7c6b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47d9b88a4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847d9b88a4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8c37c7c6b7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8c37c7c6b7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c2d51096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8c2d51096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8b2edfcbe3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8b2edfcbe3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8b2edfcbe3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8b2edfcbe3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47d9b88a4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47d9b88a4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b8afd53c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8b8afd53c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b8afd53c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b8afd53c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b8afd53c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8b8afd53c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8b9f2208e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8b9f2208e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hyperlink" Target="https://octomap.github.io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hyperlink" Target="https://www.piston.my/2019/09/21/audi-aitrail-quattro-brings-autonomous-driving-to-off-road-travels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300125"/>
            <a:ext cx="8123100" cy="15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utonomous Drone path Finder</a:t>
            </a:r>
            <a:endParaRPr/>
          </a:p>
        </p:txBody>
      </p:sp>
      <p:sp>
        <p:nvSpPr>
          <p:cNvPr id="60" name="Google Shape;60;p13"/>
          <p:cNvSpPr txBox="1"/>
          <p:nvPr/>
        </p:nvSpPr>
        <p:spPr>
          <a:xfrm>
            <a:off x="5175050" y="3539975"/>
            <a:ext cx="3826500" cy="17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Team (HS04)</a:t>
            </a: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Vanam Hemanth (S20170010172)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Neelakanta Sriram (S20170010102)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Puppala Hrithik (S20170010115)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5175050" y="3018800"/>
            <a:ext cx="36393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Guide: Himanshu Sarma</a:t>
            </a:r>
            <a:endParaRPr b="1"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Literature Review (Cont...)</a:t>
            </a:r>
            <a:endParaRPr/>
          </a:p>
        </p:txBody>
      </p:sp>
      <p:sp>
        <p:nvSpPr>
          <p:cNvPr id="128" name="Google Shape;12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900" y="2302463"/>
            <a:ext cx="7372201" cy="2206112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11700" y="1238125"/>
            <a:ext cx="8520600" cy="7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The approach was tested on a real environment using a low-cost drone and it showed similar performance when compared across different baselines.</a:t>
            </a:r>
            <a:endParaRPr sz="1600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11700" y="445025"/>
            <a:ext cx="8520600" cy="15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Literature Review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3"/>
                </a:solidFill>
              </a:rPr>
              <a:t>Reference : </a:t>
            </a:r>
            <a:r>
              <a:rPr lang="en" sz="1000">
                <a:solidFill>
                  <a:schemeClr val="accent3"/>
                </a:solidFill>
              </a:rPr>
              <a:t>Yuchao Hu and Wei  Meng , “ROSUnitySim : Development and experimentation of real-time simulator for multi-unmanned aerial vehicle local planning”, in Industrial Electronics Society, IECON 2015 - 41st Annual Conference of the IEEE, DOI: 10.1109/IECON.2015.7392488</a:t>
            </a:r>
            <a:endParaRPr b="1" sz="3000"/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311700" y="2113675"/>
            <a:ext cx="5275800" cy="27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Main Purpose is For Navigation and guidance of UAV in GPS Denied Environments 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In One Workstation , One or More UAV’s can be Simulated.</a:t>
            </a:r>
            <a:endParaRPr sz="1600"/>
          </a:p>
        </p:txBody>
      </p:sp>
      <p:sp>
        <p:nvSpPr>
          <p:cNvPr id="137" name="Google Shape;13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7500" y="2113663"/>
            <a:ext cx="3484726" cy="225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Literature Review</a:t>
            </a:r>
            <a:endParaRPr b="1"/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311700" y="1152475"/>
            <a:ext cx="463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3D Environment Modelling</a:t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Mesh Determines the Visual Shape of Object and Collider is Used For Raycasting and Collision Detection 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/>
              <a:t>Algorithms : </a:t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/>
              <a:t>→ SLAM : </a:t>
            </a:r>
            <a:r>
              <a:rPr lang="en" sz="1600"/>
              <a:t> Learns a Map and Locate the robot Simultaneously 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→ Path Planning is Made based On Occupancy grid . ( Uses info that is obtained from SLAM )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9300" y="1813500"/>
            <a:ext cx="3466100" cy="205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Literature Review </a:t>
            </a:r>
            <a:endParaRPr b="1"/>
          </a:p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311700" y="1152475"/>
            <a:ext cx="5142300" cy="32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Octomap Conversion is Used to Represent the occupied areas and free spaces 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/>
              <a:t>LiDAR</a:t>
            </a:r>
            <a:r>
              <a:rPr lang="en" sz="1600"/>
              <a:t> Sensor is Used</a:t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Multi-Thread Programming is Used.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Control Logic nodes and Communicators are used in ROS for Planning and Collision Avoidance.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53" name="Google Shape;15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3950" y="635152"/>
            <a:ext cx="3567200" cy="1557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2600" y="2480900"/>
            <a:ext cx="3669875" cy="189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5"/>
          <p:cNvSpPr txBox="1"/>
          <p:nvPr/>
        </p:nvSpPr>
        <p:spPr>
          <a:xfrm>
            <a:off x="240750" y="4663225"/>
            <a:ext cx="43314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Image Credits (Upper) : </a:t>
            </a:r>
            <a:r>
              <a:rPr lang="en" sz="1200" u="sng">
                <a:solidFill>
                  <a:srgbClr val="4A86E8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https://octomap.github.io/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Literature Review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Results 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sp>
        <p:nvSpPr>
          <p:cNvPr id="163" name="Google Shape;16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4" name="Google Shape;1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550" y="1853850"/>
            <a:ext cx="2420500" cy="24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1050" y="1787225"/>
            <a:ext cx="2776250" cy="261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7300" y="1853850"/>
            <a:ext cx="2881750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Literature Review</a:t>
            </a:r>
            <a:endParaRPr b="1"/>
          </a:p>
        </p:txBody>
      </p:sp>
      <p:sp>
        <p:nvSpPr>
          <p:cNvPr id="172" name="Google Shape;172;p27"/>
          <p:cNvSpPr txBox="1"/>
          <p:nvPr>
            <p:ph idx="1" type="body"/>
          </p:nvPr>
        </p:nvSpPr>
        <p:spPr>
          <a:xfrm>
            <a:off x="311700" y="1152475"/>
            <a:ext cx="8480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Reference: </a:t>
            </a:r>
            <a:r>
              <a:rPr lang="en" sz="1100"/>
              <a:t>Huy Xuan Pham, Hung Manh La, David Feil-Seifer, and Ara Nefian, “Cooperative and Distributed Reinforcement Learning of Drones for Field Coverage”, </a:t>
            </a:r>
            <a:r>
              <a:rPr lang="en" sz="1100"/>
              <a:t>arXiv:1803.07250v2 [cs.RO] 16 Sep 2018</a:t>
            </a:r>
            <a:endParaRPr sz="11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Multi-Agent Reinforcement Learning (MARL) algorithm for a team of Unmanned Aerial Vehicles.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The complex problems: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en" sz="1500">
                <a:solidFill>
                  <a:srgbClr val="000000"/>
                </a:solidFill>
              </a:rPr>
              <a:t>The challenge in huge dimensional state space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en" sz="1500">
                <a:solidFill>
                  <a:srgbClr val="000000"/>
                </a:solidFill>
              </a:rPr>
              <a:t>The complex dynamic of the joint-actions of the </a:t>
            </a:r>
            <a:br>
              <a:rPr lang="en" sz="1500">
                <a:solidFill>
                  <a:srgbClr val="000000"/>
                </a:solidFill>
              </a:rPr>
            </a:br>
            <a:r>
              <a:rPr lang="en" sz="1500">
                <a:solidFill>
                  <a:srgbClr val="000000"/>
                </a:solidFill>
              </a:rPr>
              <a:t>UAV team.</a:t>
            </a:r>
            <a:endParaRPr sz="1500">
              <a:solidFill>
                <a:srgbClr val="000000"/>
              </a:solidFill>
            </a:endParaRPr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6625" y="2266725"/>
            <a:ext cx="3315475" cy="23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7"/>
          <p:cNvSpPr txBox="1"/>
          <p:nvPr/>
        </p:nvSpPr>
        <p:spPr>
          <a:xfrm>
            <a:off x="5432125" y="4586250"/>
            <a:ext cx="34488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Reinforcement Learning of Drones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5" name="Google Shape;17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Literature Review</a:t>
            </a:r>
            <a:endParaRPr b="1"/>
          </a:p>
        </p:txBody>
      </p:sp>
      <p:sp>
        <p:nvSpPr>
          <p:cNvPr id="181" name="Google Shape;18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Q-Learning algorithm is applied on the drones.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Small reward for the agent when covering new area and huge reward for covering whole field of interest by all drones.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Negative reward when any two drones cover the same area.</a:t>
            </a:r>
            <a:endParaRPr/>
          </a:p>
        </p:txBody>
      </p:sp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337" y="2473224"/>
            <a:ext cx="8337326" cy="220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8"/>
          <p:cNvSpPr txBox="1"/>
          <p:nvPr/>
        </p:nvSpPr>
        <p:spPr>
          <a:xfrm>
            <a:off x="932500" y="4672875"/>
            <a:ext cx="70308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Source: Leaning steps of drone simulation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4" name="Google Shape;18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Literature Review</a:t>
            </a:r>
            <a:endParaRPr b="1"/>
          </a:p>
        </p:txBody>
      </p:sp>
      <p:sp>
        <p:nvSpPr>
          <p:cNvPr id="190" name="Google Shape;19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Advantages: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UAV work in </a:t>
            </a:r>
            <a:r>
              <a:rPr lang="en"/>
              <a:t>synchronous.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Less work for drones as work is distributed among other drones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Disadvantages: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 the actions depend on all drones states the Q table will be enormously huge in size.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 a result the training may take a long time.</a:t>
            </a:r>
            <a:endParaRPr/>
          </a:p>
        </p:txBody>
      </p:sp>
      <p:sp>
        <p:nvSpPr>
          <p:cNvPr id="191" name="Google Shape;19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Literature Review (end)</a:t>
            </a:r>
            <a:endParaRPr b="1"/>
          </a:p>
        </p:txBody>
      </p:sp>
      <p:sp>
        <p:nvSpPr>
          <p:cNvPr id="197" name="Google Shape;19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the papers have implemented their algorithm in simulation environment as well as in real world environment so there is a higher chance of drone model working in real world environment by following these papers.</a:t>
            </a:r>
            <a:endParaRPr/>
          </a:p>
        </p:txBody>
      </p:sp>
      <p:sp>
        <p:nvSpPr>
          <p:cNvPr id="198" name="Google Shape;19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9" name="Google Shape;1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050" y="2571750"/>
            <a:ext cx="2218500" cy="181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9800" y="2571738"/>
            <a:ext cx="3105150" cy="19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Project plan</a:t>
            </a:r>
            <a:endParaRPr b="1"/>
          </a:p>
        </p:txBody>
      </p:sp>
      <p:sp>
        <p:nvSpPr>
          <p:cNvPr id="206" name="Google Shape;206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By the end of this semester			: Make drone to fly and avoid </a:t>
            </a:r>
            <a:r>
              <a:rPr lang="en"/>
              <a:t>obstacles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By mid evaluation of next semester	: Make drone to generate virtual map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Final evaluation					: Create multi agent model</a:t>
            </a:r>
            <a:endParaRPr/>
          </a:p>
        </p:txBody>
      </p:sp>
      <p:sp>
        <p:nvSpPr>
          <p:cNvPr id="207" name="Google Shape;20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Overview:</a:t>
            </a:r>
            <a:endParaRPr b="1" sz="28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</a:t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Motivation</a:t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Problem </a:t>
            </a:r>
            <a:r>
              <a:rPr lang="en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statement</a:t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Objective</a:t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Scope</a:t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Literature review</a:t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Project plan</a:t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References</a:t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References</a:t>
            </a:r>
            <a:endParaRPr/>
          </a:p>
        </p:txBody>
      </p:sp>
      <p:sp>
        <p:nvSpPr>
          <p:cNvPr id="213" name="Google Shape;213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Huy Xuan Pham, Hung Manh La, David Feil-Seifer, and Ara Nefian, “Cooperative and Distributed Reinforcement Learning of Drones for Field Coverage”, arXiv:1803.07250v2 [cs.RO] 16 Sep 2018.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A. Anwar and A. Raychowdhury, "Autonomous Navigation via Deep Reinforcement Learning for Resource Constraint Edge Nodes Using Transfer Learning," in IEEE Access, vol. 8, pp. 26549-26560, 2020, doi: 10.1109/ACCESS.2020.2971172.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1600"/>
              </a:spcAft>
              <a:buSzPts val="1200"/>
              <a:buChar char="●"/>
            </a:pPr>
            <a:r>
              <a:rPr lang="en" sz="1200"/>
              <a:t>Yuchao Hu and Wei	Meng , “ROSUnitySim : Development and experimentation of real-time simulator for multi-unmanned aerial vehicle local planning”, in Industrial Electronics Society, IECON 2015 - 41st Annual Conference of the IEEE, DOI: 10.1109/IECON.2015.7392488</a:t>
            </a:r>
            <a:endParaRPr sz="1200"/>
          </a:p>
        </p:txBody>
      </p:sp>
      <p:sp>
        <p:nvSpPr>
          <p:cNvPr id="214" name="Google Shape;21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Thank You !!</a:t>
            </a:r>
            <a:endParaRPr b="1"/>
          </a:p>
        </p:txBody>
      </p:sp>
      <p:sp>
        <p:nvSpPr>
          <p:cNvPr id="220" name="Google Shape;22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</a:t>
            </a:r>
            <a:endParaRPr b="1" sz="28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311700" y="11524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Drones technology is booming in the coming years.</a:t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Drones are used in many fields such as in agriculture, construction, mining and many more.</a:t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5600" y="1152475"/>
            <a:ext cx="4267199" cy="307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4639050" y="4178575"/>
            <a:ext cx="4260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Light"/>
                <a:ea typeface="Roboto Light"/>
                <a:cs typeface="Roboto Light"/>
                <a:sym typeface="Roboto Light"/>
              </a:rPr>
              <a:t>Source: Audi concept car</a:t>
            </a:r>
            <a:endParaRPr sz="1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378750" y="4663225"/>
            <a:ext cx="72069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Light"/>
                <a:ea typeface="Roboto Light"/>
                <a:cs typeface="Roboto Light"/>
                <a:sym typeface="Roboto Light"/>
              </a:rPr>
              <a:t>Image link: </a:t>
            </a:r>
            <a:r>
              <a:rPr lang="en" sz="1000" u="sng">
                <a:latin typeface="Roboto Light"/>
                <a:ea typeface="Roboto Light"/>
                <a:cs typeface="Roboto Light"/>
                <a:sym typeface="Roboto Light"/>
                <a:hlinkClick r:id="rId4"/>
              </a:rPr>
              <a:t>https://www.piston.my/2019/09/21/audi-aitrail-quattro-brings-autonomous-driving-to-off-road-travels/</a:t>
            </a:r>
            <a:endParaRPr sz="1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Motivation</a:t>
            </a:r>
            <a:endParaRPr b="1"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wanted to create a multi drone model which scouts the given area and creates a virtual map to provide navigation guidance to the user.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Few uses: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Trekking.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Search missions.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Aerial </a:t>
            </a:r>
            <a:r>
              <a:rPr lang="en"/>
              <a:t>surveillance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Oil, gas, and mineral exploration</a:t>
            </a:r>
            <a:endParaRPr/>
          </a:p>
        </p:txBody>
      </p:sp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Problem Statement</a:t>
            </a:r>
            <a:r>
              <a:rPr b="1" lang="en" sz="28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b="1" sz="28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311700" y="1152475"/>
            <a:ext cx="8243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Simulate a Reinforced Learning drone model to create a virtual map of the current area by obtaining terrain information.</a:t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" name="Google Shape;9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Objective</a:t>
            </a:r>
            <a:endParaRPr b="1"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create a Drone model Which creates flies around collecting terrain data from its sensors and create a map of the locality.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Sub Task: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Train the drone model to fly.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Train the drone model to explore new areas.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Train the drone to collect the data of the terrain.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Train the drones to work in collaborative environment.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Scope</a:t>
            </a:r>
            <a:endParaRPr b="1"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 on the simulation training part of the drone model.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 the simulation in diverse environments like urban city, indoor house, forest.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 multi drone model which all work in coordination with each other in an optimal fashion.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Literature Review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Reference:  </a:t>
            </a:r>
            <a:r>
              <a:rPr lang="en" sz="1100"/>
              <a:t>A. Anwar and A. Raychowdhury, "Autonomous Navigation via Deep Reinforcement Learning for Resource Constraint Edge Nodes Using Transfer Learning," in IEEE Access, vol. 8, pp. 26549-26560, 2020, doi: 10.1109/ACCESS.2020.2971172.</a:t>
            </a:r>
            <a:endParaRPr sz="1100" u="sng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16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Autonomous collision free flight of a drone.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Unreal engine is used to create 3D realistic environments.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AirSim, an open source plugin that interfaces Unreal Engine with Python.</a:t>
            </a:r>
            <a:endParaRPr sz="1600"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2525" y="2985977"/>
            <a:ext cx="3338950" cy="182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Literature Review (Cont...)</a:t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 sz="1600"/>
              <a:t>TL</a:t>
            </a:r>
            <a:r>
              <a:rPr lang="en" sz="1600"/>
              <a:t>(Transfer Learning) is used,</a:t>
            </a:r>
            <a:r>
              <a:rPr lang="en" sz="1600"/>
              <a:t> to reduce training latency while training in real environment.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In online phase, a parameter last</a:t>
            </a:r>
            <a:r>
              <a:rPr b="1" lang="en" sz="1600"/>
              <a:t>p</a:t>
            </a:r>
            <a:r>
              <a:rPr lang="en" sz="1600"/>
              <a:t>(train type) is defined based on the number of layers that are trained.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Mean Safe Flight (MSF) was used to quantify the performance of the learned networks in the respective environment.</a:t>
            </a:r>
            <a:endParaRPr sz="1600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21" name="Google Shape;12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849" y="3372931"/>
            <a:ext cx="6722299" cy="118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